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57" r:id="rId4"/>
    <p:sldId id="267" r:id="rId5"/>
    <p:sldId id="258" r:id="rId6"/>
    <p:sldId id="259" r:id="rId7"/>
    <p:sldId id="261" r:id="rId8"/>
    <p:sldId id="262" r:id="rId9"/>
    <p:sldId id="263" r:id="rId10"/>
    <p:sldId id="268" r:id="rId11"/>
    <p:sldId id="269" r:id="rId12"/>
    <p:sldId id="270" r:id="rId13"/>
    <p:sldId id="264" r:id="rId14"/>
    <p:sldId id="265" r:id="rId15"/>
  </p:sldIdLst>
  <p:sldSz cx="14630400" cy="8229600"/>
  <p:notesSz cx="8229600" cy="14630400"/>
  <p:embeddedFontLst>
    <p:embeddedFont>
      <p:font typeface="Merriweather" panose="00000500000000000000" pitchFamily="2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10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Clasificarea curentelor artistice ale picturilor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Glodea Eusebiu 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E20D872-BA0F-699E-2D95-A95C6D1FA3BD}"/>
              </a:ext>
            </a:extLst>
          </p:cNvPr>
          <p:cNvSpPr/>
          <p:nvPr/>
        </p:nvSpPr>
        <p:spPr>
          <a:xfrm>
            <a:off x="869394" y="617458"/>
            <a:ext cx="4484013" cy="560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DFD07F-E3CD-54FF-D589-920D821A6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507" y="7715178"/>
            <a:ext cx="1640315" cy="514422"/>
          </a:xfrm>
          <a:prstGeom prst="rect">
            <a:avLst/>
          </a:prstGeom>
        </p:spPr>
      </p:pic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EAA01FBF-3B8F-9670-8B92-C80A977A5CD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9986" b="49710"/>
          <a:stretch>
            <a:fillRect/>
          </a:stretch>
        </p:blipFill>
        <p:spPr>
          <a:xfrm>
            <a:off x="3298347" y="2352906"/>
            <a:ext cx="8256678" cy="4906537"/>
          </a:xfrm>
          <a:prstGeom prst="rect">
            <a:avLst/>
          </a:prstGeom>
        </p:spPr>
      </p:pic>
      <p:sp>
        <p:nvSpPr>
          <p:cNvPr id="5" name="Text 10">
            <a:extLst>
              <a:ext uri="{FF2B5EF4-FFF2-40B4-BE49-F238E27FC236}">
                <a16:creationId xmlns:a16="http://schemas.microsoft.com/office/drawing/2014/main" id="{2D764646-0AE4-ECEB-E4FD-79FF230BA9C1}"/>
              </a:ext>
            </a:extLst>
          </p:cNvPr>
          <p:cNvSpPr/>
          <p:nvPr/>
        </p:nvSpPr>
        <p:spPr>
          <a:xfrm>
            <a:off x="698499" y="1421502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de dimensiuni mici (1000-5000 cm²) sunt cel mai bine clasificate.</a:t>
            </a:r>
            <a:endParaRPr lang="en-US" sz="1400" dirty="0"/>
          </a:p>
        </p:txBody>
      </p:sp>
      <p:sp>
        <p:nvSpPr>
          <p:cNvPr id="6" name="Text 11">
            <a:extLst>
              <a:ext uri="{FF2B5EF4-FFF2-40B4-BE49-F238E27FC236}">
                <a16:creationId xmlns:a16="http://schemas.microsoft.com/office/drawing/2014/main" id="{D6A0D895-0EFE-A569-F923-DAB5A10290A5}"/>
              </a:ext>
            </a:extLst>
          </p:cNvPr>
          <p:cNvSpPr/>
          <p:nvPr/>
        </p:nvSpPr>
        <p:spPr>
          <a:xfrm>
            <a:off x="7690314" y="1317279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Lucrările mari (peste 20000 cm²) sunt au performanțe ale clasificării mai slabe.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7399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F747E-BE92-C9F6-48C5-9EA526463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70BA2F0-82AB-6C17-B040-5A86C0977083}"/>
              </a:ext>
            </a:extLst>
          </p:cNvPr>
          <p:cNvSpPr/>
          <p:nvPr/>
        </p:nvSpPr>
        <p:spPr>
          <a:xfrm>
            <a:off x="869394" y="617458"/>
            <a:ext cx="4484013" cy="560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273832-E51E-BA3A-DF35-73098F9CF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507" y="7715178"/>
            <a:ext cx="1640315" cy="514422"/>
          </a:xfrm>
          <a:prstGeom prst="rect">
            <a:avLst/>
          </a:prstGeom>
        </p:spPr>
      </p:pic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A0F2374F-4EF0-3267-A36F-B3CD7A28DF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312" r="39489" b="49932"/>
          <a:stretch>
            <a:fillRect/>
          </a:stretch>
        </p:blipFill>
        <p:spPr>
          <a:xfrm>
            <a:off x="2664500" y="2403442"/>
            <a:ext cx="9301400" cy="5097188"/>
          </a:xfrm>
          <a:prstGeom prst="rect">
            <a:avLst/>
          </a:prstGeom>
        </p:spPr>
      </p:pic>
      <p:sp>
        <p:nvSpPr>
          <p:cNvPr id="5" name="Text 5">
            <a:extLst>
              <a:ext uri="{FF2B5EF4-FFF2-40B4-BE49-F238E27FC236}">
                <a16:creationId xmlns:a16="http://schemas.microsoft.com/office/drawing/2014/main" id="{3CA20B5B-1740-7B48-56E4-85B460EB633E}"/>
              </a:ext>
            </a:extLst>
          </p:cNvPr>
          <p:cNvSpPr/>
          <p:nvPr/>
        </p:nvSpPr>
        <p:spPr>
          <a:xfrm>
            <a:off x="1043512" y="1412986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din secolele 16-17 au o acuratețe de peste 70%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32208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213D4E-18C6-99CB-A180-CC3C8E0AA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2F2434B-9EAD-3318-D009-03BEEC6E3269}"/>
              </a:ext>
            </a:extLst>
          </p:cNvPr>
          <p:cNvSpPr/>
          <p:nvPr/>
        </p:nvSpPr>
        <p:spPr>
          <a:xfrm>
            <a:off x="869394" y="617458"/>
            <a:ext cx="4484013" cy="560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3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0127BB-0539-0758-B253-CCDD682A5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8507" y="7715178"/>
            <a:ext cx="1640315" cy="51442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CAE3C2B-6004-02F9-5023-56AA33921A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48" t="32791" b="31521"/>
          <a:stretch>
            <a:fillRect/>
          </a:stretch>
        </p:blipFill>
        <p:spPr bwMode="auto">
          <a:xfrm>
            <a:off x="3371893" y="2673950"/>
            <a:ext cx="7886613" cy="493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 8">
            <a:extLst>
              <a:ext uri="{FF2B5EF4-FFF2-40B4-BE49-F238E27FC236}">
                <a16:creationId xmlns:a16="http://schemas.microsoft.com/office/drawing/2014/main" id="{4745869E-0AFC-4214-99F2-8357A5C7B213}"/>
              </a:ext>
            </a:extLst>
          </p:cNvPr>
          <p:cNvSpPr/>
          <p:nvPr/>
        </p:nvSpPr>
        <p:spPr>
          <a:xfrm>
            <a:off x="869394" y="1435762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în tempera sunt cel mai bine clasificate (peste 75%)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5577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69425" y="793790"/>
            <a:ext cx="3649147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28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425" y="2921620"/>
            <a:ext cx="10651273" cy="43580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061A40-5ED9-B43C-30E3-0DEEF40E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390" y="7704027"/>
            <a:ext cx="1918010" cy="514422"/>
          </a:xfrm>
          <a:prstGeom prst="rect">
            <a:avLst/>
          </a:prstGeom>
        </p:spPr>
      </p:pic>
      <p:sp>
        <p:nvSpPr>
          <p:cNvPr id="15" name="Text 2">
            <a:extLst>
              <a:ext uri="{FF2B5EF4-FFF2-40B4-BE49-F238E27FC236}">
                <a16:creationId xmlns:a16="http://schemas.microsoft.com/office/drawing/2014/main" id="{E18DBB25-BE75-A5DA-74E7-F7B394D93DE6}"/>
              </a:ext>
            </a:extLst>
          </p:cNvPr>
          <p:cNvSpPr/>
          <p:nvPr/>
        </p:nvSpPr>
        <p:spPr>
          <a:xfrm>
            <a:off x="1556469" y="1520865"/>
            <a:ext cx="4695111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Curente mai cunoscute, care au multe exemple în setul de date (ex. German Renaissance, Impressionism) ating acuratețe de 100%.</a:t>
            </a:r>
            <a:endParaRPr lang="en-US" sz="140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50E0BBB0-BC15-84F4-AFEC-9486E087E615}"/>
              </a:ext>
            </a:extLst>
          </p:cNvPr>
          <p:cNvSpPr/>
          <p:nvPr/>
        </p:nvSpPr>
        <p:spPr>
          <a:xfrm>
            <a:off x="7555825" y="1520864"/>
            <a:ext cx="4695111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Curente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40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mai</a:t>
            </a: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puțin cunoscute, care au mai puține exemple în setul de date (ex. Early Netherlandish Painting) au acuratețe sub 60%.</a:t>
            </a:r>
            <a:endParaRPr lang="en-US" sz="14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5775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863798" y="1730216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240268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3377446" y="3167658"/>
            <a:ext cx="787550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Mulțumesc pentru atenție!</a:t>
            </a:r>
            <a:endParaRPr lang="en-US" sz="4850" dirty="0"/>
          </a:p>
        </p:txBody>
      </p:sp>
      <p:sp>
        <p:nvSpPr>
          <p:cNvPr id="6" name="Text 4"/>
          <p:cNvSpPr/>
          <p:nvPr/>
        </p:nvSpPr>
        <p:spPr>
          <a:xfrm>
            <a:off x="863798" y="430911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98157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65404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32650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99897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E34A99-739F-B4B1-0AA2-33F4628AA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4693" y="7671435"/>
            <a:ext cx="1779725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FD826C-A487-1F84-F573-33E1B395A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751" y="7715178"/>
            <a:ext cx="1729124" cy="514422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F797A822-B818-210A-9457-49ECA06025C0}"/>
              </a:ext>
            </a:extLst>
          </p:cNvPr>
          <p:cNvSpPr/>
          <p:nvPr/>
        </p:nvSpPr>
        <p:spPr>
          <a:xfrm>
            <a:off x="1159312" y="588764"/>
            <a:ext cx="5352931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Motiva</a:t>
            </a:r>
            <a:r>
              <a:rPr lang="ro-RO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ție</a:t>
            </a: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endParaRPr lang="en-US" sz="42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C33B471-4873-ED85-91EE-1815FE5050FF}"/>
              </a:ext>
            </a:extLst>
          </p:cNvPr>
          <p:cNvSpPr/>
          <p:nvPr/>
        </p:nvSpPr>
        <p:spPr>
          <a:xfrm>
            <a:off x="8783915" y="2661532"/>
            <a:ext cx="4739521" cy="32132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1650" dirty="0">
                <a:solidFill>
                  <a:schemeClr val="bg1"/>
                </a:solidFill>
                <a:latin typeface="Merriweather" panose="00000500000000000000" pitchFamily="2" charset="0"/>
              </a:rPr>
              <a:t>Proiectul simulează arhiva digitală a unui muzeu, iar aplicarea unor algoritmi de clasificare poate ajuta la identificarea și organizarea mai ușoară a colecțiilor din arhivă</a:t>
            </a:r>
            <a:r>
              <a:rPr lang="en-GB" sz="1650" dirty="0">
                <a:solidFill>
                  <a:schemeClr val="bg1"/>
                </a:solidFill>
                <a:latin typeface="Merriweather" panose="00000500000000000000" pitchFamily="2" charset="0"/>
              </a:rPr>
              <a:t>. </a:t>
            </a:r>
          </a:p>
          <a:p>
            <a:endParaRPr lang="en-GB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o-RO" sz="1650" dirty="0">
                <a:solidFill>
                  <a:schemeClr val="bg1"/>
                </a:solidFill>
                <a:latin typeface="Merriweather" panose="00000500000000000000" pitchFamily="2" charset="0"/>
              </a:rPr>
              <a:t>Poate ajuta experți în domeniu să identifice cu ușurință artistul sau perioada în care a fost realizată o pictură de origine neclară, pe baza tehnicilor folosite</a:t>
            </a:r>
            <a:endParaRPr lang="en-US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endParaRPr lang="en-GB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endParaRPr lang="en-GB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endParaRPr lang="en-GB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n-GB" sz="1650" dirty="0">
                <a:solidFill>
                  <a:schemeClr val="bg1"/>
                </a:solidFill>
                <a:latin typeface="Merriweather" panose="00000500000000000000" pitchFamily="2" charset="0"/>
              </a:rPr>
              <a:t>	</a:t>
            </a:r>
            <a:endParaRPr lang="ro-RO" sz="1650" dirty="0">
              <a:solidFill>
                <a:schemeClr val="bg1"/>
              </a:solidFill>
              <a:latin typeface="Merriweather" panose="000005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0EE9F0-C732-AD99-F517-CDEF5C0D4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964" y="2336198"/>
            <a:ext cx="5795820" cy="386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277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59312" y="588764"/>
            <a:ext cx="5352931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Reminder 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312" y="1819870"/>
            <a:ext cx="5580459" cy="558045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731567" y="2670572"/>
            <a:ext cx="4739521" cy="2396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	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În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etapa 1 a proiectului, am prezentat modul în care a fost alcătuit setul de date, care conține opere de artă cu mai multe caracteristici. Scopul proiectului este de a folosi setul de date pentru a antrena o serie de algoritmi de clasificare pentru a determina curentul artistic din care fac parte operele. 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739068" y="4896326"/>
            <a:ext cx="473952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06ED4-B5FD-46D9-5E39-0426E389B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2751" y="7715178"/>
            <a:ext cx="1729124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8C6ECFC-A7F8-BC5B-1BFC-0DF7CB05FA1A}"/>
              </a:ext>
            </a:extLst>
          </p:cNvPr>
          <p:cNvSpPr/>
          <p:nvPr/>
        </p:nvSpPr>
        <p:spPr>
          <a:xfrm>
            <a:off x="1159312" y="588764"/>
            <a:ext cx="5352931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 err="1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Setul</a:t>
            </a: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de date </a:t>
            </a:r>
            <a:endParaRPr lang="en-US" sz="4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4EFCFE-664C-CEA9-0FDC-27AD45A86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751" y="7715178"/>
            <a:ext cx="1729124" cy="5144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9C0FF5F-F4D9-8057-D230-93F8AA5878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7189"/>
          <a:stretch>
            <a:fillRect/>
          </a:stretch>
        </p:blipFill>
        <p:spPr>
          <a:xfrm>
            <a:off x="646346" y="4344559"/>
            <a:ext cx="12995312" cy="2038356"/>
          </a:xfrm>
          <a:prstGeom prst="rect">
            <a:avLst/>
          </a:prstGeom>
        </p:spPr>
      </p:pic>
      <p:sp>
        <p:nvSpPr>
          <p:cNvPr id="5" name="Text 4">
            <a:extLst>
              <a:ext uri="{FF2B5EF4-FFF2-40B4-BE49-F238E27FC236}">
                <a16:creationId xmlns:a16="http://schemas.microsoft.com/office/drawing/2014/main" id="{5FD7E5DE-57C8-D833-7F5E-CB6C0910335F}"/>
              </a:ext>
            </a:extLst>
          </p:cNvPr>
          <p:cNvSpPr/>
          <p:nvPr/>
        </p:nvSpPr>
        <p:spPr>
          <a:xfrm>
            <a:off x="892260" y="2406817"/>
            <a:ext cx="8697789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Setul de date conține aproximativ 1200 de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intrări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892260" y="2797832"/>
            <a:ext cx="9947313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fost deja împărțit în date de antrenare (80%) și de testare (20%)</a:t>
            </a:r>
          </a:p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</a:rPr>
              <a:t>Targetul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</a:rPr>
              <a:t>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</a:rPr>
              <a:t>este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</a:rPr>
              <a:t> movement (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</a:rPr>
              <a:t>curentul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</a:rPr>
              <a:t> artistic al </a:t>
            </a:r>
            <a:r>
              <a:rPr lang="en-US" sz="1650" dirty="0" err="1">
                <a:solidFill>
                  <a:srgbClr val="E2E6E9"/>
                </a:solidFill>
                <a:latin typeface="Merriweather" pitchFamily="34" charset="0"/>
              </a:rPr>
              <a:t>operelor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</a:rPr>
              <a:t>)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523976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62269" y="512207"/>
            <a:ext cx="4642009" cy="465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Exploratory Data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1962269" y="1350050"/>
            <a:ext cx="1070574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distribuției feature-ului movement (cel analizat) din setul de date. S-au identificat 86 de curente artistice diferite.  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1962269" y="2155269"/>
            <a:ext cx="1070574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269" y="2662595"/>
            <a:ext cx="10705743" cy="454735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962269" y="7419380"/>
            <a:ext cx="1070574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7761AD-6D1C-F6AE-C3FD-B7C60AD0A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8012" y="7715178"/>
            <a:ext cx="1906632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93721" y="590907"/>
            <a:ext cx="6715839" cy="532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Modelele alese pentru Clasificare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1193721" y="1868329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193721" y="1845469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81914" y="1549003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4073485" y="1708666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2870478" y="2400538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Gradient Boosting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429464" y="2860715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1642" y="1868329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21642" y="1845469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10109835" y="1549003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301407" y="1708666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9098399" y="2400538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57386" y="2860715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1193721" y="3969187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1193721" y="3946327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881914" y="3649861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4073485" y="3809524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2234684" y="4501396"/>
            <a:ext cx="393299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Support Vector Machine (SVM)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1429464" y="4961573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1642" y="3969187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421642" y="3946327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10109835" y="3649861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301407" y="3809524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9098399" y="4501396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K-Nearest Neighbors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57386" y="4961573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27" name="Shape 25"/>
          <p:cNvSpPr/>
          <p:nvPr/>
        </p:nvSpPr>
        <p:spPr>
          <a:xfrm>
            <a:off x="1193721" y="6070044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1193721" y="6047184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3881914" y="5750719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073485" y="5910382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000" dirty="0"/>
          </a:p>
        </p:txBody>
      </p:sp>
      <p:sp>
        <p:nvSpPr>
          <p:cNvPr id="31" name="Text 29"/>
          <p:cNvSpPr/>
          <p:nvPr/>
        </p:nvSpPr>
        <p:spPr>
          <a:xfrm>
            <a:off x="2870478" y="6602254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32" name="Shape 30"/>
          <p:cNvSpPr/>
          <p:nvPr/>
        </p:nvSpPr>
        <p:spPr>
          <a:xfrm>
            <a:off x="7421642" y="6070044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7421642" y="6047184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10109835" y="5750719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10301407" y="5910382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6</a:t>
            </a:r>
            <a:endParaRPr lang="en-US" sz="2000" dirty="0"/>
          </a:p>
        </p:txBody>
      </p:sp>
      <p:sp>
        <p:nvSpPr>
          <p:cNvPr id="36" name="Text 34"/>
          <p:cNvSpPr/>
          <p:nvPr/>
        </p:nvSpPr>
        <p:spPr>
          <a:xfrm>
            <a:off x="9086969" y="6602254"/>
            <a:ext cx="268438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MLP Neural Network</a:t>
            </a:r>
            <a:endParaRPr lang="en-US" sz="2050" dirty="0"/>
          </a:p>
        </p:txBody>
      </p:sp>
      <p:sp>
        <p:nvSpPr>
          <p:cNvPr id="37" name="Text 35"/>
          <p:cNvSpPr/>
          <p:nvPr/>
        </p:nvSpPr>
        <p:spPr>
          <a:xfrm>
            <a:off x="7657386" y="7062430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                                    </a:t>
            </a:r>
            <a:r>
              <a:rPr lang="ro-RO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(cu 2 hidden layers)</a:t>
            </a:r>
            <a:endParaRPr lang="en-US" sz="165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CA6863B-6C6D-DCDD-0CC5-1FE89DAA4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5483" y="7638692"/>
            <a:ext cx="1984917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48683" y="675084"/>
            <a:ext cx="4266248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Performanța Modelelor</a:t>
            </a:r>
            <a:endParaRPr lang="en-US" sz="29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507" y="1304693"/>
            <a:ext cx="9617222" cy="64104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C0DA87-2BD3-F2D1-EDAE-999EADB29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2888" y="7715178"/>
            <a:ext cx="2397512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26525" y="535424"/>
            <a:ext cx="6023253" cy="485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Acordului dintre Modele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25" y="1531382"/>
            <a:ext cx="6982658" cy="59441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190911" y="1487686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190911" y="1973580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9190911" y="2459474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190911" y="2945368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9190911" y="3431262"/>
            <a:ext cx="3720346" cy="932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Cel mai mare acord (0,575) a fost observat între Gradient Boosting și K-Nearest Neighbors.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9190911" y="4432221"/>
            <a:ext cx="3720346" cy="932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Cel mai mic acord a fost înregistrat între MLP Neural Network și Logistic Regression.</a:t>
            </a:r>
            <a:endParaRPr lang="en-US" sz="15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812DF3-FA15-F69A-825A-1CA3D67FE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3249" y="7715178"/>
            <a:ext cx="2197476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9394" y="617458"/>
            <a:ext cx="4484013" cy="560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35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rcRect t="49401" r="40224"/>
          <a:stretch>
            <a:fillRect/>
          </a:stretch>
        </p:blipFill>
        <p:spPr>
          <a:xfrm>
            <a:off x="1212878" y="1962901"/>
            <a:ext cx="12003922" cy="48044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385290-D7A1-6256-76C2-0A69BC336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8507" y="7715178"/>
            <a:ext cx="1640315" cy="5144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382</Words>
  <Application>Microsoft Office PowerPoint</Application>
  <PresentationFormat>Custom</PresentationFormat>
  <Paragraphs>57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Eusebiu GLODEA (123695)</cp:lastModifiedBy>
  <cp:revision>8</cp:revision>
  <dcterms:created xsi:type="dcterms:W3CDTF">2026-01-14T22:51:24Z</dcterms:created>
  <dcterms:modified xsi:type="dcterms:W3CDTF">2026-01-15T15:43:14Z</dcterms:modified>
</cp:coreProperties>
</file>